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55" r:id="rId4"/>
  </p:sldMasterIdLst>
  <p:notesMasterIdLst>
    <p:notesMasterId r:id="rId17"/>
  </p:notesMasterIdLst>
  <p:handoutMasterIdLst>
    <p:handoutMasterId r:id="rId18"/>
  </p:handoutMasterIdLst>
  <p:sldIdLst>
    <p:sldId id="266" r:id="rId5"/>
    <p:sldId id="269" r:id="rId6"/>
    <p:sldId id="263" r:id="rId7"/>
    <p:sldId id="270" r:id="rId8"/>
    <p:sldId id="272" r:id="rId9"/>
    <p:sldId id="274" r:id="rId10"/>
    <p:sldId id="277" r:id="rId11"/>
    <p:sldId id="278" r:id="rId12"/>
    <p:sldId id="279" r:id="rId13"/>
    <p:sldId id="280" r:id="rId14"/>
    <p:sldId id="275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8"/>
    <a:srgbClr val="00B9F2"/>
    <a:srgbClr val="004E90"/>
    <a:srgbClr val="00A0D6"/>
    <a:srgbClr val="141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94637" autoAdjust="0"/>
  </p:normalViewPr>
  <p:slideViewPr>
    <p:cSldViewPr snapToGrid="0" snapToObjects="1">
      <p:cViewPr varScale="1">
        <p:scale>
          <a:sx n="125" d="100"/>
          <a:sy n="125" d="100"/>
        </p:scale>
        <p:origin x="118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101" d="100"/>
          <a:sy n="101" d="100"/>
        </p:scale>
        <p:origin x="-337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ABE61-635B-9F4B-84EE-47199C08C54F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DC41B-824D-F849-8A9A-47E9EC090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18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1502A-0F3B-BA43-86DC-DEC97CBDE9A2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61682-12BC-1E49-AB8E-0135993DF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008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390354" y="345337"/>
            <a:ext cx="1548185" cy="701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3361" y="4068000"/>
            <a:ext cx="5213440" cy="464400"/>
          </a:xfrm>
        </p:spPr>
        <p:txBody>
          <a:bodyPr lIns="0" tIns="46800" bIns="46800" anchor="t" anchorCtr="0"/>
          <a:lstStyle>
            <a:lvl1pPr>
              <a:defRPr>
                <a:solidFill>
                  <a:srgbClr val="006DB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3360" y="4541372"/>
            <a:ext cx="5213441" cy="337429"/>
          </a:xfrm>
        </p:spPr>
        <p:txBody>
          <a:bodyPr lIns="0" anchor="t" anchorCtr="0">
            <a:noAutofit/>
          </a:bodyPr>
          <a:lstStyle>
            <a:lvl1pPr marL="0" indent="0" algn="l">
              <a:buNone/>
              <a:defRPr sz="1800">
                <a:solidFill>
                  <a:srgbClr val="14131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12" name="Picture 11" descr="CCCTN _ Power Point _ Cover _ rgb _ fixed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2581"/>
            <a:ext cx="7788728" cy="35999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6970"/>
            <a:ext cx="7788728" cy="4086000"/>
          </a:xfrm>
        </p:spPr>
        <p:txBody>
          <a:bodyPr lIns="0"/>
          <a:lstStyle>
            <a:lvl3pPr indent="-180000">
              <a:defRPr/>
            </a:lvl3pPr>
            <a:lvl5pPr indent="-1800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474000" y="2988000"/>
            <a:ext cx="5212800" cy="465170"/>
          </a:xfrm>
        </p:spPr>
        <p:txBody>
          <a:bodyPr anchor="t" anchorCtr="0">
            <a:normAutofit/>
          </a:bodyPr>
          <a:lstStyle>
            <a:lvl1pPr>
              <a:defRPr sz="2400" b="1">
                <a:solidFill>
                  <a:srgbClr val="006DB8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474000" y="3463200"/>
            <a:ext cx="5212800" cy="790160"/>
          </a:xfrm>
        </p:spPr>
        <p:txBody>
          <a:bodyPr lIns="0" anchor="t" anchorCtr="0"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CA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2581"/>
            <a:ext cx="8229600" cy="35999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36799"/>
            <a:ext cx="4038600" cy="4088081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36800"/>
            <a:ext cx="4038600" cy="4088080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2581"/>
            <a:ext cx="8229600" cy="35999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36800"/>
            <a:ext cx="4040188" cy="381351"/>
          </a:xfrm>
        </p:spPr>
        <p:txBody>
          <a:bodyPr anchor="b">
            <a:no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24961"/>
            <a:ext cx="4040188" cy="3700744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36800"/>
            <a:ext cx="4041775" cy="381352"/>
          </a:xfrm>
        </p:spPr>
        <p:txBody>
          <a:bodyPr anchor="b">
            <a:no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24960"/>
            <a:ext cx="4041775" cy="3700745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2581"/>
            <a:ext cx="8229600" cy="35999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1600"/>
            <a:ext cx="3008313" cy="707261"/>
          </a:xfrm>
        </p:spPr>
        <p:txBody>
          <a:bodyPr anchor="t" anchorCtr="0">
            <a:noAutofit/>
          </a:bodyPr>
          <a:lstStyle>
            <a:lvl1pPr algn="l">
              <a:defRPr sz="21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81600"/>
            <a:ext cx="5111750" cy="474098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 indent="-180000">
              <a:defRPr sz="1800"/>
            </a:lvl3pPr>
            <a:lvl4pPr>
              <a:defRPr sz="1600"/>
            </a:lvl4pPr>
            <a:lvl5pPr indent="-180000"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05781"/>
            <a:ext cx="3008313" cy="3916800"/>
          </a:xfrm>
        </p:spPr>
        <p:txBody>
          <a:bodyPr lIns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2928" y="4810760"/>
            <a:ext cx="5486400" cy="441960"/>
          </a:xfrm>
        </p:spPr>
        <p:txBody>
          <a:bodyPr anchor="t" anchorCtr="0">
            <a:normAutofit/>
          </a:bodyPr>
          <a:lstStyle>
            <a:lvl1pPr algn="l">
              <a:defRPr sz="2100" b="1">
                <a:solidFill>
                  <a:srgbClr val="006DB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32928" y="1281600"/>
            <a:ext cx="5486400" cy="351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32928" y="5262880"/>
            <a:ext cx="5486400" cy="766800"/>
          </a:xfrm>
        </p:spPr>
        <p:txBody>
          <a:bodyPr lIns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2581"/>
            <a:ext cx="8229600" cy="3599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40400"/>
            <a:ext cx="8229600" cy="4064400"/>
          </a:xfrm>
        </p:spPr>
        <p:txBody>
          <a:bodyPr vert="eaVert"/>
          <a:lstStyle>
            <a:lvl3pPr indent="-180000">
              <a:defRPr/>
            </a:lvl3pPr>
            <a:lvl5pPr indent="-1800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36194" y="1281600"/>
            <a:ext cx="550605" cy="4712801"/>
          </a:xfrm>
        </p:spPr>
        <p:txBody>
          <a:bodyPr vert="eaVert" anchor="t" anchorCtr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4125" y="1282001"/>
            <a:ext cx="7556400" cy="4712400"/>
          </a:xfrm>
        </p:spPr>
        <p:txBody>
          <a:bodyPr vert="eaVert"/>
          <a:lstStyle>
            <a:lvl3pPr indent="-180000">
              <a:defRPr/>
            </a:lvl3pPr>
            <a:lvl5pPr indent="-180000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82581"/>
            <a:ext cx="7788728" cy="359997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936971"/>
            <a:ext cx="7788729" cy="4057466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555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800" kern="800" spc="100">
                <a:solidFill>
                  <a:srgbClr val="141313"/>
                </a:solidFill>
              </a:defRPr>
            </a:lvl1pPr>
          </a:lstStyle>
          <a:p>
            <a:r>
              <a:rPr lang="en-CA" smtClean="0"/>
              <a:t>CCCTN PowerPoint Presentation • June 4,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5928" y="6312555"/>
            <a:ext cx="440872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rgbClr val="141313"/>
                </a:solidFill>
              </a:defRPr>
            </a:lvl1pPr>
          </a:lstStyle>
          <a:p>
            <a:r>
              <a:rPr lang="en-US" dirty="0" smtClean="0"/>
              <a:t>&lt;#&gt;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8361" y="64947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 descr="CCCTN.RGB.Eng.Final.eps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600" y="216000"/>
            <a:ext cx="2628000" cy="68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rgbClr val="006DB8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457200" rtl="0" eaLnBrk="1" latinLnBrk="0" hangingPunct="1">
        <a:spcBef>
          <a:spcPct val="20000"/>
        </a:spcBef>
        <a:buClr>
          <a:srgbClr val="00B9F2"/>
        </a:buClr>
        <a:buSzPct val="70000"/>
        <a:buFont typeface="Arial"/>
        <a:buChar char="•"/>
        <a:defRPr sz="2100" kern="1200">
          <a:solidFill>
            <a:srgbClr val="141313"/>
          </a:solidFill>
          <a:latin typeface="+mn-lt"/>
          <a:ea typeface="+mn-ea"/>
          <a:cs typeface="+mn-cs"/>
        </a:defRPr>
      </a:lvl1pPr>
      <a:lvl2pPr marL="742950" indent="-180000" algn="l" defTabSz="457200" rtl="0" eaLnBrk="1" latinLnBrk="0" hangingPunct="1">
        <a:spcBef>
          <a:spcPct val="20000"/>
        </a:spcBef>
        <a:buSzPct val="70000"/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180000" algn="l" defTabSz="457200" rtl="0" eaLnBrk="1" latinLnBrk="0" hangingPunct="1">
        <a:spcBef>
          <a:spcPct val="20000"/>
        </a:spcBef>
        <a:buClr>
          <a:srgbClr val="006DB8"/>
        </a:buClr>
        <a:buSzPct val="70000"/>
        <a:buFont typeface="Arial"/>
        <a:buChar char="•"/>
        <a:defRPr sz="1800" kern="1200">
          <a:solidFill>
            <a:srgbClr val="141313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80000" algn="l" defTabSz="457200" rtl="0" eaLnBrk="1" latinLnBrk="0" hangingPunct="1">
        <a:spcBef>
          <a:spcPct val="20000"/>
        </a:spcBef>
        <a:buSzPct val="75000"/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3ctn.c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CTN Ask Me Campaign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Training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37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4412" y="543809"/>
            <a:ext cx="7788728" cy="359997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Introduction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4645025" y="1936800"/>
            <a:ext cx="4041775" cy="38135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80000" indent="-180000" algn="l" defTabSz="457200" rtl="0" eaLnBrk="1" latinLnBrk="0" hangingPunct="1">
              <a:spcBef>
                <a:spcPct val="20000"/>
              </a:spcBef>
              <a:buClr>
                <a:srgbClr val="00B9F2"/>
              </a:buClr>
              <a:buSzPct val="70000"/>
              <a:buFont typeface="Arial"/>
              <a:buChar char="•"/>
              <a:defRPr sz="2100" kern="12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742950" indent="-180000" algn="l" defTabSz="457200" rtl="0" eaLnBrk="1" latinLnBrk="0" hangingPunct="1">
              <a:spcBef>
                <a:spcPct val="20000"/>
              </a:spcBef>
              <a:buSzPct val="700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0000" algn="l" defTabSz="457200" rtl="0" eaLnBrk="1" latinLnBrk="0" hangingPunct="1">
              <a:spcBef>
                <a:spcPct val="20000"/>
              </a:spcBef>
              <a:buClr>
                <a:srgbClr val="006DB8"/>
              </a:buClr>
              <a:buSzPct val="70000"/>
              <a:buFont typeface="Arial"/>
              <a:buChar char="•"/>
              <a:defRPr sz="1800" kern="12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0000" algn="l" defTabSz="457200" rtl="0" eaLnBrk="1" latinLnBrk="0" hangingPunct="1">
              <a:spcBef>
                <a:spcPct val="20000"/>
              </a:spcBef>
              <a:buSzPct val="75000"/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3CTN Objectives</a:t>
            </a:r>
            <a:endParaRPr lang="en-US" b="1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457201" y="3915051"/>
            <a:ext cx="8229600" cy="1928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CA" sz="1400" b="1" dirty="0">
                <a:solidFill>
                  <a:srgbClr val="006DB8"/>
                </a:solidFill>
              </a:rPr>
              <a:t>To improve patient access to academic clinical </a:t>
            </a:r>
            <a:r>
              <a:rPr lang="en-CA" sz="1400" b="1" dirty="0" smtClean="0">
                <a:solidFill>
                  <a:srgbClr val="006DB8"/>
                </a:solidFill>
              </a:rPr>
              <a:t>trials that will improve recruitment to Portfolio of trials to 75% above the pre-3CTN baseline</a:t>
            </a:r>
            <a:endParaRPr lang="en-CA" sz="1400" b="1" dirty="0">
              <a:solidFill>
                <a:srgbClr val="006DB8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CA" sz="1400" dirty="0"/>
              <a:t>To </a:t>
            </a:r>
            <a:r>
              <a:rPr lang="en-CA" sz="1400" dirty="0" smtClean="0"/>
              <a:t>enhance PPI across all sites by providing incentives and assistance to sites for the development and implementation of PPI strategies</a:t>
            </a:r>
            <a:endParaRPr lang="en-CA" sz="1400" dirty="0"/>
          </a:p>
          <a:p>
            <a:pPr marL="342900" lvl="0" indent="-342900">
              <a:buFont typeface="+mj-lt"/>
              <a:buAutoNum type="arabicPeriod"/>
            </a:pPr>
            <a:r>
              <a:rPr lang="en-CA" sz="1400" dirty="0"/>
              <a:t>To improve </a:t>
            </a:r>
            <a:r>
              <a:rPr lang="en-CA" sz="1400" dirty="0" smtClean="0"/>
              <a:t>trial performance by focusing on improving trial initiation timelines, recruitment projections and quality initiatives</a:t>
            </a:r>
            <a:endParaRPr lang="en-CA" sz="1400" dirty="0"/>
          </a:p>
          <a:p>
            <a:pPr marL="342900" lvl="0" indent="-342900">
              <a:buFont typeface="+mj-lt"/>
              <a:buAutoNum type="arabicPeriod"/>
            </a:pPr>
            <a:r>
              <a:rPr lang="en-CA" sz="1400" dirty="0"/>
              <a:t>To </a:t>
            </a:r>
            <a:r>
              <a:rPr lang="en-CA" sz="1400" dirty="0" smtClean="0"/>
              <a:t>optimize the 3CTN trial Portfolio to create opportunities for new trials and demonstrate its impact</a:t>
            </a:r>
            <a:endParaRPr lang="en-CA" sz="1400" dirty="0"/>
          </a:p>
        </p:txBody>
      </p:sp>
      <p:sp>
        <p:nvSpPr>
          <p:cNvPr id="3" name="Rounded Rectangle 2"/>
          <p:cNvSpPr/>
          <p:nvPr/>
        </p:nvSpPr>
        <p:spPr>
          <a:xfrm>
            <a:off x="1134620" y="2563186"/>
            <a:ext cx="7020810" cy="12605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u="sng" dirty="0" smtClean="0"/>
              <a:t>3CTN’s Mission</a:t>
            </a:r>
          </a:p>
          <a:p>
            <a:pPr algn="ctr"/>
            <a:r>
              <a:rPr lang="en-CA" dirty="0" smtClean="0"/>
              <a:t>To ensure access to and efficient execution of ACCTs across the Network;</a:t>
            </a:r>
            <a:endParaRPr lang="en-CA" dirty="0"/>
          </a:p>
        </p:txBody>
      </p:sp>
      <p:sp>
        <p:nvSpPr>
          <p:cNvPr id="10" name="Rounded Rectangle 9"/>
          <p:cNvSpPr/>
          <p:nvPr/>
        </p:nvSpPr>
        <p:spPr>
          <a:xfrm>
            <a:off x="1134620" y="1148839"/>
            <a:ext cx="7020810" cy="126058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u="sng" dirty="0" smtClean="0"/>
              <a:t>3CTN’s Vision</a:t>
            </a:r>
          </a:p>
          <a:p>
            <a:pPr algn="ctr"/>
            <a:r>
              <a:rPr lang="en-CA" dirty="0" smtClean="0"/>
              <a:t>Canadians will have access to the best available cancer treatments through successful execution of academic clinical trials;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222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1600"/>
            <a:ext cx="3990109" cy="472537"/>
          </a:xfrm>
        </p:spPr>
        <p:txBody>
          <a:bodyPr/>
          <a:lstStyle/>
          <a:p>
            <a:r>
              <a:rPr lang="en-US" dirty="0" smtClean="0"/>
              <a:t>Introduction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4137"/>
            <a:ext cx="8121535" cy="4397282"/>
          </a:xfrm>
        </p:spPr>
        <p:txBody>
          <a:bodyPr>
            <a:normAutofit lnSpcReduction="10000"/>
          </a:bodyPr>
          <a:lstStyle/>
          <a:p>
            <a:pPr marL="342900" lvl="0" indent="-342900" algn="ctr">
              <a:buFont typeface="+mj-lt"/>
              <a:buAutoNum type="arabicPeriod"/>
            </a:pPr>
            <a:endParaRPr lang="en-CA" sz="1400" b="1" dirty="0" smtClean="0">
              <a:solidFill>
                <a:srgbClr val="006DB8"/>
              </a:solidFill>
            </a:endParaRPr>
          </a:p>
          <a:p>
            <a:pPr marL="342900" lvl="0" indent="-342900" algn="ctr">
              <a:buFont typeface="+mj-lt"/>
              <a:buAutoNum type="arabicPeriod"/>
            </a:pPr>
            <a:r>
              <a:rPr lang="en-CA" sz="2400" b="1" dirty="0" smtClean="0">
                <a:solidFill>
                  <a:srgbClr val="006DB8"/>
                </a:solidFill>
              </a:rPr>
              <a:t>To </a:t>
            </a:r>
            <a:r>
              <a:rPr lang="en-CA" sz="2400" b="1" dirty="0">
                <a:solidFill>
                  <a:srgbClr val="006DB8"/>
                </a:solidFill>
              </a:rPr>
              <a:t>improve patient access to academic clinical trials</a:t>
            </a:r>
            <a:r>
              <a:rPr lang="en-CA" sz="2400" dirty="0" smtClean="0"/>
              <a:t>;</a:t>
            </a:r>
          </a:p>
          <a:p>
            <a:pPr lvl="0"/>
            <a:endParaRPr lang="en-CA" sz="1800" dirty="0"/>
          </a:p>
          <a:p>
            <a:pPr lvl="1"/>
            <a:r>
              <a:rPr lang="en-CA" dirty="0"/>
              <a:t>Improve </a:t>
            </a:r>
            <a:r>
              <a:rPr lang="en-CA" dirty="0" smtClean="0"/>
              <a:t>patient access and recruitment to the 3CTN Portfolio of trials:</a:t>
            </a:r>
            <a:endParaRPr lang="en-CA" dirty="0"/>
          </a:p>
          <a:p>
            <a:pPr lvl="2"/>
            <a:r>
              <a:rPr lang="en-CA" dirty="0" smtClean="0"/>
              <a:t>Network Targets to increase recruitment by*:</a:t>
            </a:r>
            <a:endParaRPr lang="en-CA" dirty="0"/>
          </a:p>
          <a:p>
            <a:pPr lvl="5">
              <a:buFont typeface="Courier New" panose="02070309020205020404" pitchFamily="49" charset="0"/>
              <a:buChar char="o"/>
            </a:pPr>
            <a:r>
              <a:rPr lang="en-CA" b="1" dirty="0">
                <a:solidFill>
                  <a:srgbClr val="006DB8"/>
                </a:solidFill>
              </a:rPr>
              <a:t>5</a:t>
            </a:r>
            <a:r>
              <a:rPr lang="en-CA" b="1" dirty="0" smtClean="0">
                <a:solidFill>
                  <a:srgbClr val="006DB8"/>
                </a:solidFill>
              </a:rPr>
              <a:t>5</a:t>
            </a:r>
            <a:r>
              <a:rPr lang="en-CA" b="1" dirty="0">
                <a:solidFill>
                  <a:srgbClr val="006DB8"/>
                </a:solidFill>
              </a:rPr>
              <a:t>% by </a:t>
            </a:r>
            <a:r>
              <a:rPr lang="en-CA" b="1" dirty="0" smtClean="0">
                <a:solidFill>
                  <a:srgbClr val="006DB8"/>
                </a:solidFill>
              </a:rPr>
              <a:t>31-Mar-2019</a:t>
            </a:r>
            <a:endParaRPr lang="en-CA" b="1" dirty="0">
              <a:solidFill>
                <a:srgbClr val="006DB8"/>
              </a:solidFill>
            </a:endParaRPr>
          </a:p>
          <a:p>
            <a:pPr lvl="5">
              <a:buFont typeface="Courier New" panose="02070309020205020404" pitchFamily="49" charset="0"/>
              <a:buChar char="o"/>
            </a:pPr>
            <a:r>
              <a:rPr lang="en-CA" b="1" dirty="0" smtClean="0">
                <a:solidFill>
                  <a:srgbClr val="006DB8"/>
                </a:solidFill>
              </a:rPr>
              <a:t>60% </a:t>
            </a:r>
            <a:r>
              <a:rPr lang="en-CA" b="1" dirty="0">
                <a:solidFill>
                  <a:srgbClr val="006DB8"/>
                </a:solidFill>
              </a:rPr>
              <a:t>by </a:t>
            </a:r>
            <a:r>
              <a:rPr lang="en-CA" b="1" dirty="0" smtClean="0">
                <a:solidFill>
                  <a:srgbClr val="006DB8"/>
                </a:solidFill>
              </a:rPr>
              <a:t>31-Mar-2020</a:t>
            </a:r>
            <a:endParaRPr lang="en-CA" b="1" dirty="0">
              <a:solidFill>
                <a:srgbClr val="006DB8"/>
              </a:solidFill>
            </a:endParaRPr>
          </a:p>
          <a:p>
            <a:pPr lvl="5">
              <a:buFont typeface="Courier New" panose="02070309020205020404" pitchFamily="49" charset="0"/>
              <a:buChar char="o"/>
            </a:pPr>
            <a:r>
              <a:rPr lang="en-CA" b="1" dirty="0" smtClean="0">
                <a:solidFill>
                  <a:srgbClr val="006DB8"/>
                </a:solidFill>
              </a:rPr>
              <a:t>65% </a:t>
            </a:r>
            <a:r>
              <a:rPr lang="en-CA" b="1" dirty="0">
                <a:solidFill>
                  <a:srgbClr val="006DB8"/>
                </a:solidFill>
              </a:rPr>
              <a:t>by </a:t>
            </a:r>
            <a:r>
              <a:rPr lang="en-CA" b="1" dirty="0" smtClean="0">
                <a:solidFill>
                  <a:srgbClr val="006DB8"/>
                </a:solidFill>
              </a:rPr>
              <a:t>31-Mar-2021</a:t>
            </a:r>
          </a:p>
          <a:p>
            <a:pPr lvl="5">
              <a:buFont typeface="Courier New" panose="02070309020205020404" pitchFamily="49" charset="0"/>
              <a:buChar char="o"/>
            </a:pPr>
            <a:r>
              <a:rPr lang="en-CA" b="1" dirty="0" smtClean="0">
                <a:solidFill>
                  <a:srgbClr val="006DB8"/>
                </a:solidFill>
              </a:rPr>
              <a:t>75% by 31-Mar-2022</a:t>
            </a:r>
          </a:p>
          <a:p>
            <a:pPr lvl="5">
              <a:buFont typeface="Courier New" panose="02070309020205020404" pitchFamily="49" charset="0"/>
              <a:buChar char="o"/>
            </a:pPr>
            <a:endParaRPr lang="en-CA" b="1" dirty="0" smtClean="0">
              <a:solidFill>
                <a:srgbClr val="006DB8"/>
              </a:solidFill>
            </a:endParaRPr>
          </a:p>
          <a:p>
            <a:endParaRPr lang="en-CA" dirty="0">
              <a:solidFill>
                <a:srgbClr val="006DB8"/>
              </a:solidFill>
            </a:endParaRPr>
          </a:p>
          <a:p>
            <a:endParaRPr lang="en-CA" dirty="0" smtClean="0">
              <a:solidFill>
                <a:srgbClr val="006DB8"/>
              </a:solidFill>
            </a:endParaRPr>
          </a:p>
          <a:p>
            <a:pPr marL="0" indent="0">
              <a:buNone/>
            </a:pPr>
            <a:r>
              <a:rPr lang="en-CA" sz="1600" dirty="0" smtClean="0">
                <a:solidFill>
                  <a:srgbClr val="006DB8"/>
                </a:solidFill>
              </a:rPr>
              <a:t>*Note: </a:t>
            </a:r>
            <a:r>
              <a:rPr lang="en-CA" sz="1600" dirty="0" smtClean="0"/>
              <a:t>Exact </a:t>
            </a:r>
            <a:r>
              <a:rPr lang="en-CA" sz="1600" dirty="0"/>
              <a:t>targets vary centre to centre based on negotiated contract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3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85817" y="646495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2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680" y="1250469"/>
            <a:ext cx="4198822" cy="383022"/>
          </a:xfrm>
        </p:spPr>
        <p:txBody>
          <a:bodyPr/>
          <a:lstStyle/>
          <a:p>
            <a:r>
              <a:rPr lang="en-CA" dirty="0" smtClean="0"/>
              <a:t>3CTN’s Recruitment Initiatives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331"/>
            <a:ext cx="8229600" cy="4035451"/>
          </a:xfrm>
        </p:spPr>
        <p:txBody>
          <a:bodyPr>
            <a:normAutofit/>
          </a:bodyPr>
          <a:lstStyle/>
          <a:p>
            <a:pPr lvl="0"/>
            <a:r>
              <a:rPr lang="en-CA" sz="1800" dirty="0"/>
              <a:t>3CTN Coordinating Centre focusing on a </a:t>
            </a:r>
            <a:r>
              <a:rPr lang="en-CA" sz="1800" dirty="0" smtClean="0"/>
              <a:t>number of initiatives to </a:t>
            </a:r>
            <a:r>
              <a:rPr lang="en-CA" sz="1800" dirty="0"/>
              <a:t>tackle </a:t>
            </a:r>
            <a:r>
              <a:rPr lang="en-CA" sz="1800" dirty="0" smtClean="0"/>
              <a:t>this </a:t>
            </a:r>
            <a:r>
              <a:rPr lang="en-CA" sz="1800" dirty="0"/>
              <a:t>multifaceted issue</a:t>
            </a:r>
          </a:p>
          <a:p>
            <a:pPr lvl="0"/>
            <a:endParaRPr lang="en-CA" sz="1800" dirty="0" smtClean="0"/>
          </a:p>
          <a:p>
            <a:pPr lvl="0"/>
            <a:r>
              <a:rPr lang="en-CA" sz="1800" dirty="0" smtClean="0"/>
              <a:t>The </a:t>
            </a:r>
            <a:r>
              <a:rPr lang="en-CA" sz="1800" dirty="0" smtClean="0">
                <a:solidFill>
                  <a:srgbClr val="006DB8"/>
                </a:solidFill>
              </a:rPr>
              <a:t>3CTN ASK ME Campaign </a:t>
            </a:r>
            <a:r>
              <a:rPr lang="en-CA" sz="1800" dirty="0" smtClean="0"/>
              <a:t>is one tool the sites can use to raise trial awareness among patients, in particular cancer patients</a:t>
            </a:r>
            <a:endParaRPr lang="en-CA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4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68062" y="6332322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66330" y="3459892"/>
            <a:ext cx="8620218" cy="26278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u="sng" dirty="0"/>
              <a:t>Purpose: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CA" dirty="0"/>
              <a:t>Increase public awareness of clinical trials in the cancer centres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CA" dirty="0"/>
              <a:t>Get patients and staff talking about clinical </a:t>
            </a:r>
            <a:r>
              <a:rPr lang="en-CA" dirty="0" smtClean="0"/>
              <a:t>trials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CA" dirty="0" smtClean="0"/>
              <a:t>Patients can consider clinical trials as a potential cancer treatment option </a:t>
            </a:r>
            <a:endParaRPr lang="en-CA" dirty="0"/>
          </a:p>
          <a:p>
            <a:pPr marL="800100" lvl="1" indent="-342900">
              <a:buFont typeface="+mj-lt"/>
              <a:buAutoNum type="arabicPeriod"/>
            </a:pPr>
            <a:r>
              <a:rPr lang="en-CA" dirty="0"/>
              <a:t>Encourages patients to approach staff about clinical trials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CA" dirty="0"/>
              <a:t>Assist with dispelling any </a:t>
            </a:r>
            <a:r>
              <a:rPr lang="en-CA" dirty="0" smtClean="0"/>
              <a:t>misconceptions </a:t>
            </a:r>
            <a:r>
              <a:rPr lang="en-CA" dirty="0"/>
              <a:t>around </a:t>
            </a:r>
            <a:r>
              <a:rPr lang="en-CA" dirty="0" smtClean="0"/>
              <a:t>cancer clinical trials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CA" dirty="0" smtClean="0"/>
              <a:t>Increase access to cancer clinical trial resources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71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5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9680" y="982085"/>
            <a:ext cx="4198822" cy="536768"/>
          </a:xfrm>
        </p:spPr>
        <p:txBody>
          <a:bodyPr/>
          <a:lstStyle/>
          <a:p>
            <a:r>
              <a:rPr lang="en-CA" dirty="0" smtClean="0"/>
              <a:t>Ask Me Campaign Tools</a:t>
            </a:r>
            <a:endParaRPr lang="en-CA" dirty="0"/>
          </a:p>
        </p:txBody>
      </p:sp>
      <p:sp>
        <p:nvSpPr>
          <p:cNvPr id="8" name="Date Placeholder 3"/>
          <p:cNvSpPr txBox="1">
            <a:spLocks/>
          </p:cNvSpPr>
          <p:nvPr/>
        </p:nvSpPr>
        <p:spPr>
          <a:xfrm>
            <a:off x="156839" y="646495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  <p:graphicFrame>
        <p:nvGraphicFramePr>
          <p:cNvPr id="9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2587562"/>
              </p:ext>
            </p:extLst>
          </p:nvPr>
        </p:nvGraphicFramePr>
        <p:xfrm>
          <a:off x="439680" y="1369394"/>
          <a:ext cx="8154786" cy="5232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058"/>
                <a:gridCol w="3582786"/>
                <a:gridCol w="2443942"/>
              </a:tblGrid>
              <a:tr h="404486">
                <a:tc>
                  <a:txBody>
                    <a:bodyPr/>
                    <a:lstStyle/>
                    <a:p>
                      <a:r>
                        <a:rPr lang="en-CA" dirty="0" smtClean="0"/>
                        <a:t>Material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Description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Target Audience</a:t>
                      </a:r>
                      <a:endParaRPr lang="en-CA" dirty="0"/>
                    </a:p>
                  </a:txBody>
                  <a:tcPr/>
                </a:tc>
              </a:tr>
              <a:tr h="772357"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Roll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Out </a:t>
                      </a: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Instruction Sheet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 kern="1200" dirty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 instruction sheet, outlining each item in the Ask Me Campaign </a:t>
                      </a: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 describing roll </a:t>
                      </a:r>
                      <a:r>
                        <a:rPr lang="en-CA" sz="1100" kern="1200" dirty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 </a:t>
                      </a: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 the sites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NCC, NACC Managers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One key contact at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each site </a:t>
                      </a: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 roll out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85927"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tx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Slides</a:t>
                      </a:r>
                      <a:endParaRPr lang="en-CA" sz="1100" kern="1200" dirty="0">
                        <a:solidFill>
                          <a:schemeClr val="tx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100" kern="1200" dirty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 sites to train site staff on the Ask Me </a:t>
                      </a: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campaign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Staff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72357"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Fact Sheet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brief, one page fact sheet about the Ask Me Campaign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 be placed on bulletin boards or in staff clinic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areas to raise awareness of campaign among staff/physicians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PI, Site staff, Executives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8171"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Buttons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“Ask me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about clinical trials” buttons available in EN and FR. Buttons are worn by clinical trials staff, physicians and volunteers.</a:t>
                      </a:r>
                      <a:endParaRPr lang="en-CA" sz="1100" kern="1200" dirty="0" smtClean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Patient, public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8171"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Posters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 in EN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</a:t>
                      </a: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FR</a:t>
                      </a:r>
                    </a:p>
                    <a:p>
                      <a:endParaRPr lang="en-CA" sz="1100" kern="1200" dirty="0" smtClean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Patient, public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15820"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N2 Brochure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N2 clinical trials brochure,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available in EN and FR</a:t>
                      </a:r>
                      <a:endParaRPr lang="en-CA" sz="1100" kern="1200" dirty="0" smtClean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Sites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can print locally to put in waiting rooms or other patient areas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Patient, public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15820">
                <a:tc>
                  <a:txBody>
                    <a:bodyPr/>
                    <a:lstStyle/>
                    <a:p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Resource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Card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card</a:t>
                      </a: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about clinical trials to handout to patients that you are speaking with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CA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Contains website information where patients can go for more education</a:t>
                      </a:r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kern="1200" dirty="0" smtClean="0">
                          <a:solidFill>
                            <a:schemeClr val="dk1"/>
                          </a:solidFill>
                          <a:effectLst/>
                          <a:latin typeface="Arial (body)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Patient, public</a:t>
                      </a:r>
                    </a:p>
                    <a:p>
                      <a:endParaRPr lang="en-CA" sz="1100" kern="1200" dirty="0">
                        <a:solidFill>
                          <a:schemeClr val="dk1"/>
                        </a:solidFill>
                        <a:effectLst/>
                        <a:latin typeface="Arial (body)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950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6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9680" y="982085"/>
            <a:ext cx="4198822" cy="536768"/>
          </a:xfrm>
        </p:spPr>
        <p:txBody>
          <a:bodyPr/>
          <a:lstStyle/>
          <a:p>
            <a:r>
              <a:rPr lang="en-CA" dirty="0" smtClean="0"/>
              <a:t>Ask Me Campaign - Procedure</a:t>
            </a:r>
            <a:endParaRPr lang="en-CA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39680" y="1451756"/>
            <a:ext cx="8229600" cy="4035451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en-CA" sz="1800" b="1" dirty="0" smtClean="0">
                <a:solidFill>
                  <a:srgbClr val="006DB8"/>
                </a:solidFill>
              </a:rPr>
              <a:t>Once appropriate individuals are trained and wearing their buttons</a:t>
            </a:r>
          </a:p>
          <a:p>
            <a:pPr lvl="0"/>
            <a:endParaRPr lang="en-CA" sz="1200" dirty="0"/>
          </a:p>
          <a:p>
            <a:pPr lvl="0"/>
            <a:r>
              <a:rPr lang="en-CA" sz="1800" dirty="0" smtClean="0"/>
              <a:t>Buttons/poster </a:t>
            </a:r>
            <a:r>
              <a:rPr lang="en-CA" sz="1800" dirty="0"/>
              <a:t>should catalyze an increase in patients asking health care team (or anyone wearing the button) about clinical trials</a:t>
            </a:r>
          </a:p>
          <a:p>
            <a:pPr lvl="0"/>
            <a:endParaRPr lang="en-CA" sz="1400" dirty="0" smtClean="0"/>
          </a:p>
          <a:p>
            <a:pPr lvl="0"/>
            <a:r>
              <a:rPr lang="en-CA" sz="1800" dirty="0" smtClean="0"/>
              <a:t>Staff </a:t>
            </a:r>
            <a:r>
              <a:rPr lang="en-CA" sz="1800" dirty="0"/>
              <a:t>or other personnel wearing the button can encourage any of the following:</a:t>
            </a:r>
          </a:p>
          <a:p>
            <a:pPr lvl="1"/>
            <a:r>
              <a:rPr lang="en-CA" dirty="0" smtClean="0"/>
              <a:t>Have a </a:t>
            </a:r>
            <a:r>
              <a:rPr lang="en-CA" b="1" dirty="0" smtClean="0">
                <a:solidFill>
                  <a:srgbClr val="006DB8"/>
                </a:solidFill>
              </a:rPr>
              <a:t>conversation</a:t>
            </a:r>
            <a:r>
              <a:rPr lang="en-CA" dirty="0" smtClean="0"/>
              <a:t> with patients and their families about clinical trials;</a:t>
            </a:r>
          </a:p>
          <a:p>
            <a:pPr lvl="1"/>
            <a:r>
              <a:rPr lang="en-CA" dirty="0" smtClean="0"/>
              <a:t>Encourage patients to </a:t>
            </a:r>
            <a:r>
              <a:rPr lang="en-CA" b="1" dirty="0" smtClean="0">
                <a:solidFill>
                  <a:srgbClr val="006DB8"/>
                </a:solidFill>
              </a:rPr>
              <a:t>speak with their healthcare team </a:t>
            </a:r>
            <a:r>
              <a:rPr lang="en-CA" dirty="0" smtClean="0"/>
              <a:t>about clinical trials and where to find cancer clinical trials;</a:t>
            </a:r>
            <a:endParaRPr lang="en-CA" dirty="0"/>
          </a:p>
          <a:p>
            <a:pPr lvl="1"/>
            <a:r>
              <a:rPr lang="en-CA" dirty="0"/>
              <a:t>Hand the </a:t>
            </a:r>
            <a:r>
              <a:rPr lang="en-CA" b="1" dirty="0">
                <a:solidFill>
                  <a:srgbClr val="006DB8"/>
                </a:solidFill>
              </a:rPr>
              <a:t>Resource Card </a:t>
            </a:r>
            <a:r>
              <a:rPr lang="en-CA" dirty="0"/>
              <a:t>out and encourage patients to visit the educational websites for more </a:t>
            </a:r>
            <a:r>
              <a:rPr lang="en-CA" dirty="0" smtClean="0"/>
              <a:t>information and for a listing of available cancer clinical trials; </a:t>
            </a:r>
            <a:endParaRPr lang="en-CA" dirty="0"/>
          </a:p>
          <a:p>
            <a:pPr lvl="2"/>
            <a:r>
              <a:rPr lang="en-CA" dirty="0"/>
              <a:t>examples on next 3 slides</a:t>
            </a:r>
          </a:p>
          <a:p>
            <a:pPr marL="0" indent="0">
              <a:buNone/>
            </a:pPr>
            <a:endParaRPr lang="en-CA" sz="2400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253383" y="641488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4367814" y="4998129"/>
            <a:ext cx="4412218" cy="16993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400" b="1" dirty="0" smtClean="0"/>
              <a:t>REMEMBER: </a:t>
            </a:r>
          </a:p>
          <a:p>
            <a:pPr algn="ctr"/>
            <a:r>
              <a:rPr lang="en-CA" sz="1400" dirty="0" smtClean="0"/>
              <a:t>The most important part of this campaign is for individuals wearing the button to know where to direct patients for more information!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63760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ItStartsWithMe.ca/</a:t>
            </a:r>
            <a:r>
              <a:rPr lang="en-US" dirty="0"/>
              <a:t>CaCommenceAvecMoi.ca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731145"/>
            <a:ext cx="7788728" cy="4581409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L</a:t>
            </a:r>
            <a:r>
              <a:rPr lang="en-CA" dirty="0" smtClean="0"/>
              <a:t>aunched by 3CTN’s partner (Network of Networks)</a:t>
            </a:r>
          </a:p>
          <a:p>
            <a:endParaRPr lang="en-CA" dirty="0" smtClean="0"/>
          </a:p>
          <a:p>
            <a:r>
              <a:rPr lang="en-CA" dirty="0" smtClean="0"/>
              <a:t>Aimed at increasing clinical trial awareness and knowledge</a:t>
            </a:r>
          </a:p>
          <a:p>
            <a:pPr lvl="1"/>
            <a:r>
              <a:rPr lang="en-CA" dirty="0" smtClean="0">
                <a:solidFill>
                  <a:srgbClr val="006DB8"/>
                </a:solidFill>
              </a:rPr>
              <a:t>General clinical trial education website </a:t>
            </a:r>
          </a:p>
          <a:p>
            <a:pPr lvl="2"/>
            <a:r>
              <a:rPr lang="en-CA" dirty="0"/>
              <a:t>N</a:t>
            </a:r>
            <a:r>
              <a:rPr lang="en-CA" dirty="0" smtClean="0"/>
              <a:t>ot </a:t>
            </a:r>
            <a:r>
              <a:rPr lang="en-CA" dirty="0"/>
              <a:t>cancer </a:t>
            </a:r>
            <a:r>
              <a:rPr lang="en-CA" dirty="0" smtClean="0"/>
              <a:t>trial specific</a:t>
            </a:r>
          </a:p>
          <a:p>
            <a:pPr lvl="1"/>
            <a:r>
              <a:rPr lang="en-CA" dirty="0" smtClean="0">
                <a:solidFill>
                  <a:srgbClr val="006DB8"/>
                </a:solidFill>
              </a:rPr>
              <a:t>Patient/care-giver focused</a:t>
            </a:r>
          </a:p>
          <a:p>
            <a:pPr lvl="2"/>
            <a:r>
              <a:rPr lang="en-CA" dirty="0" smtClean="0"/>
              <a:t>Meant as an entry point into the ‘world’ of clinical trials</a:t>
            </a:r>
          </a:p>
          <a:p>
            <a:pPr lvl="1"/>
            <a:r>
              <a:rPr lang="en-CA" dirty="0" smtClean="0">
                <a:solidFill>
                  <a:srgbClr val="006DB8"/>
                </a:solidFill>
              </a:rPr>
              <a:t>Written in a ‘conversational’ tone to invite a visitor to the site to learn more about trials</a:t>
            </a:r>
          </a:p>
          <a:p>
            <a:pPr lvl="2"/>
            <a:r>
              <a:rPr lang="en-CA" dirty="0" smtClean="0"/>
              <a:t>Input </a:t>
            </a:r>
            <a:r>
              <a:rPr lang="en-CA" dirty="0"/>
              <a:t>from patients/families so appropriate language and level of understanding was considered</a:t>
            </a:r>
          </a:p>
          <a:p>
            <a:pPr lvl="1"/>
            <a:endParaRPr lang="en-CA" dirty="0"/>
          </a:p>
          <a:p>
            <a:r>
              <a:rPr lang="en-CA" dirty="0" smtClean="0"/>
              <a:t>English and French versions</a:t>
            </a:r>
          </a:p>
          <a:p>
            <a:endParaRPr lang="en-CA" dirty="0"/>
          </a:p>
          <a:p>
            <a:r>
              <a:rPr lang="en-CA" dirty="0" smtClean="0"/>
              <a:t>Short </a:t>
            </a:r>
            <a:r>
              <a:rPr lang="en-CA" dirty="0"/>
              <a:t>video about trials add to homepage</a:t>
            </a:r>
          </a:p>
          <a:p>
            <a:pPr lvl="1"/>
            <a:r>
              <a:rPr lang="en-CA" dirty="0"/>
              <a:t>close captioned available</a:t>
            </a:r>
          </a:p>
          <a:p>
            <a:pPr lvl="1"/>
            <a:r>
              <a:rPr lang="en-CA" dirty="0"/>
              <a:t>may also be used on your institution’s website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7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156839" y="646495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5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ItStartsWithMe.ca/</a:t>
            </a:r>
            <a:r>
              <a:rPr lang="en-US" dirty="0"/>
              <a:t>CaCommenceAvecMoi.ca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/>
        </p:nvSpPr>
        <p:spPr>
          <a:xfrm>
            <a:off x="156839" y="646495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6676" y="1936750"/>
            <a:ext cx="4229322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Local Websites, Contacts or Resources for Patients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tx1"/>
                </a:solidFill>
              </a:rPr>
              <a:t>Local resources and websites are posted on 3CTN.ca</a:t>
            </a:r>
          </a:p>
          <a:p>
            <a:pPr lvl="1"/>
            <a:r>
              <a:rPr lang="en-CA" dirty="0" smtClean="0"/>
              <a:t>Resource Card directs patient to 3CTN.ca </a:t>
            </a:r>
          </a:p>
          <a:p>
            <a:pPr lvl="1"/>
            <a:endParaRPr lang="en-CA" dirty="0" smtClean="0">
              <a:solidFill>
                <a:schemeClr val="tx1"/>
              </a:solidFill>
            </a:endParaRPr>
          </a:p>
          <a:p>
            <a:r>
              <a:rPr lang="en-CA" i="1" dirty="0" smtClean="0">
                <a:solidFill>
                  <a:srgbClr val="FF0000"/>
                </a:solidFill>
              </a:rPr>
              <a:t>(to be updated by local staff prior to campaign roll out)</a:t>
            </a:r>
            <a:endParaRPr lang="en-CA" i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156839" y="646495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73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(If collecting additional metrics, list here)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156839" y="646495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8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11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9679" y="1052335"/>
            <a:ext cx="7976351" cy="422238"/>
          </a:xfrm>
        </p:spPr>
        <p:txBody>
          <a:bodyPr/>
          <a:lstStyle/>
          <a:p>
            <a:r>
              <a:rPr lang="en-CA" dirty="0" smtClean="0"/>
              <a:t>‘Ask Me’ Campaign – Reminders &amp; Other Considerations</a:t>
            </a:r>
            <a:endParaRPr lang="en-CA" dirty="0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457200" y="1482009"/>
            <a:ext cx="7958830" cy="4001596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>
            <a:lvl1pPr marL="180000" indent="-180000" algn="l" defTabSz="457200" rtl="0" eaLnBrk="1" latinLnBrk="0" hangingPunct="1">
              <a:spcBef>
                <a:spcPct val="20000"/>
              </a:spcBef>
              <a:buClr>
                <a:srgbClr val="00B9F2"/>
              </a:buClr>
              <a:buSzPct val="70000"/>
              <a:buFont typeface="Arial"/>
              <a:buChar char="•"/>
              <a:defRPr sz="2100" kern="12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742950" indent="-180000" algn="l" defTabSz="457200" rtl="0" eaLnBrk="1" latinLnBrk="0" hangingPunct="1">
              <a:spcBef>
                <a:spcPct val="20000"/>
              </a:spcBef>
              <a:buSzPct val="700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0000" algn="l" defTabSz="457200" rtl="0" eaLnBrk="1" latinLnBrk="0" hangingPunct="1">
              <a:spcBef>
                <a:spcPct val="20000"/>
              </a:spcBef>
              <a:buClr>
                <a:srgbClr val="006DB8"/>
              </a:buClr>
              <a:buSzPct val="70000"/>
              <a:buFont typeface="Arial"/>
              <a:buChar char="•"/>
              <a:defRPr sz="1800" kern="12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0000" algn="l" defTabSz="457200" rtl="0" eaLnBrk="1" latinLnBrk="0" hangingPunct="1">
              <a:spcBef>
                <a:spcPct val="20000"/>
              </a:spcBef>
              <a:buSzPct val="75000"/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CA" sz="1800" dirty="0" smtClean="0"/>
              <a:t>The “Ask Me” </a:t>
            </a:r>
            <a:r>
              <a:rPr lang="en-CA" sz="1800" dirty="0"/>
              <a:t>campaign is one element of a larger initiative by 3CTN to assist with increasing </a:t>
            </a:r>
            <a:r>
              <a:rPr lang="en-CA" sz="1800" dirty="0" smtClean="0"/>
              <a:t>recruitment</a:t>
            </a:r>
          </a:p>
          <a:p>
            <a:pPr lvl="0"/>
            <a:endParaRPr lang="en-CA" sz="1800" dirty="0"/>
          </a:p>
          <a:p>
            <a:pPr lvl="0"/>
            <a:r>
              <a:rPr lang="en-CA" sz="1800" dirty="0"/>
              <a:t>Main focus of the campaign is </a:t>
            </a:r>
            <a:r>
              <a:rPr lang="en-CA" sz="1800" dirty="0" smtClean="0"/>
              <a:t>starting the conversation: </a:t>
            </a:r>
          </a:p>
          <a:p>
            <a:pPr lvl="1"/>
            <a:r>
              <a:rPr lang="en-CA" dirty="0" smtClean="0"/>
              <a:t>Get </a:t>
            </a:r>
            <a:r>
              <a:rPr lang="en-CA" dirty="0"/>
              <a:t>patients asking about </a:t>
            </a:r>
            <a:r>
              <a:rPr lang="en-CA" dirty="0" smtClean="0"/>
              <a:t>trials, considering trials as a potential cancer treatment option </a:t>
            </a:r>
            <a:r>
              <a:rPr lang="en-CA" dirty="0"/>
              <a:t>and </a:t>
            </a:r>
            <a:r>
              <a:rPr lang="en-CA" dirty="0" smtClean="0"/>
              <a:t>knowing where to find cancer clinical trials</a:t>
            </a:r>
          </a:p>
          <a:p>
            <a:pPr lvl="0"/>
            <a:endParaRPr lang="en-CA" sz="1800" dirty="0"/>
          </a:p>
          <a:p>
            <a:pPr lvl="0"/>
            <a:r>
              <a:rPr lang="en-CA" sz="1800" dirty="0" smtClean="0"/>
              <a:t>Making </a:t>
            </a:r>
            <a:r>
              <a:rPr lang="en-CA" sz="1800" dirty="0"/>
              <a:t>staff aware of exactly what to say and where to direct the patients is JUST as important as staff wearing the buttons</a:t>
            </a: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4645025" y="4660777"/>
            <a:ext cx="4041775" cy="1364928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>
            <a:lvl1pPr marL="180000" indent="-180000" algn="l" defTabSz="457200" rtl="0" eaLnBrk="1" latinLnBrk="0" hangingPunct="1">
              <a:spcBef>
                <a:spcPct val="20000"/>
              </a:spcBef>
              <a:buClr>
                <a:srgbClr val="00B9F2"/>
              </a:buClr>
              <a:buSzPct val="70000"/>
              <a:buFont typeface="Arial"/>
              <a:buChar char="•"/>
              <a:defRPr sz="2100" kern="12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742950" indent="-180000" algn="l" defTabSz="457200" rtl="0" eaLnBrk="1" latinLnBrk="0" hangingPunct="1">
              <a:spcBef>
                <a:spcPct val="20000"/>
              </a:spcBef>
              <a:buSzPct val="700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180000" algn="l" defTabSz="457200" rtl="0" eaLnBrk="1" latinLnBrk="0" hangingPunct="1">
              <a:spcBef>
                <a:spcPct val="20000"/>
              </a:spcBef>
              <a:buClr>
                <a:srgbClr val="006DB8"/>
              </a:buClr>
              <a:buSzPct val="70000"/>
              <a:buFont typeface="Arial"/>
              <a:buChar char="•"/>
              <a:defRPr sz="1800" kern="12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80000" algn="l" defTabSz="457200" rtl="0" eaLnBrk="1" latinLnBrk="0" hangingPunct="1">
              <a:spcBef>
                <a:spcPct val="20000"/>
              </a:spcBef>
              <a:buSzPct val="75000"/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CA" sz="1800" dirty="0"/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161722" y="6373514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4645025" y="4324867"/>
            <a:ext cx="4218741" cy="24238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u="sng" dirty="0" smtClean="0"/>
              <a:t>Don’t forget!</a:t>
            </a:r>
          </a:p>
          <a:p>
            <a:pPr lvl="0" algn="ctr"/>
            <a:endParaRPr lang="en-CA" b="1" u="sng" dirty="0" smtClean="0"/>
          </a:p>
          <a:p>
            <a:pPr lvl="0" algn="ctr"/>
            <a:r>
              <a:rPr lang="en-CA" sz="1600" dirty="0" smtClean="0"/>
              <a:t>Print </a:t>
            </a:r>
            <a:r>
              <a:rPr lang="en-CA" sz="1600" dirty="0"/>
              <a:t>out </a:t>
            </a:r>
            <a:r>
              <a:rPr lang="en-CA" sz="1600" dirty="0" smtClean="0"/>
              <a:t>brochures/poster and put them in patient areas (example: waiting rooms)</a:t>
            </a:r>
          </a:p>
          <a:p>
            <a:pPr lvl="0" algn="ctr"/>
            <a:endParaRPr lang="en-CA" sz="1600" dirty="0"/>
          </a:p>
          <a:p>
            <a:pPr lvl="0" algn="ctr"/>
            <a:r>
              <a:rPr lang="en-CA" sz="1600" dirty="0" smtClean="0"/>
              <a:t>Consider using these “Ask Me” </a:t>
            </a:r>
            <a:r>
              <a:rPr lang="en-CA" sz="1600" dirty="0"/>
              <a:t>materials to facilitate a PPI event </a:t>
            </a:r>
            <a:r>
              <a:rPr lang="en-CA" sz="1600" dirty="0" smtClean="0"/>
              <a:t>at your site!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0407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12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 idx="4294967295"/>
          </p:nvPr>
        </p:nvSpPr>
        <p:spPr>
          <a:xfrm>
            <a:off x="872984" y="2401653"/>
            <a:ext cx="7905106" cy="465137"/>
          </a:xfrm>
        </p:spPr>
        <p:txBody>
          <a:bodyPr/>
          <a:lstStyle/>
          <a:p>
            <a:pPr algn="ctr"/>
            <a:r>
              <a:rPr lang="en-CA" dirty="0" smtClean="0"/>
              <a:t>Thank you!</a:t>
            </a:r>
            <a:endParaRPr lang="en-CA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4294967295"/>
          </p:nvPr>
        </p:nvSpPr>
        <p:spPr>
          <a:xfrm>
            <a:off x="2543694" y="3192229"/>
            <a:ext cx="4563687" cy="11520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1600" dirty="0"/>
              <a:t>Further questions about the ASK ME Campaign can be directed </a:t>
            </a:r>
            <a:r>
              <a:rPr lang="en-CA" sz="1600" dirty="0" smtClean="0"/>
              <a:t>to the 3CTN Coordinating Centre (</a:t>
            </a:r>
            <a:r>
              <a:rPr lang="en-CA" sz="1600" dirty="0" smtClean="0">
                <a:hlinkClick r:id="rId2"/>
              </a:rPr>
              <a:t>info</a:t>
            </a:r>
            <a:r>
              <a:rPr lang="en-CA" sz="1600" u="sng" dirty="0" smtClean="0">
                <a:hlinkClick r:id="rId2"/>
              </a:rPr>
              <a:t>@3ctn.ca</a:t>
            </a:r>
            <a:r>
              <a:rPr lang="en-CA" sz="1600" u="sng" dirty="0" smtClean="0"/>
              <a:t>)</a:t>
            </a:r>
            <a:endParaRPr lang="en-CA" sz="1600" u="sng" dirty="0"/>
          </a:p>
          <a:p>
            <a:pPr marL="0" indent="0" algn="ctr">
              <a:buNone/>
            </a:pPr>
            <a:endParaRPr lang="en-CA" sz="1600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130206" y="6456076"/>
            <a:ext cx="362712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800" spc="100">
                <a:solidFill>
                  <a:srgbClr val="14131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 smtClean="0"/>
              <a:t>3CTN Ask Me Campaign Training Slides • May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76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/field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1069</TotalTime>
  <Words>999</Words>
  <Application>Microsoft Office PowerPoint</Application>
  <PresentationFormat>On-screen Show (4:3)</PresentationFormat>
  <Paragraphs>138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(body)</vt:lpstr>
      <vt:lpstr>Calibri</vt:lpstr>
      <vt:lpstr>Courier New</vt:lpstr>
      <vt:lpstr>Times New Roman</vt:lpstr>
      <vt:lpstr>Office Theme</vt:lpstr>
      <vt:lpstr>3CTN Ask Me Campaign</vt:lpstr>
      <vt:lpstr>Introduction</vt:lpstr>
      <vt:lpstr>Introduction – Cont’d</vt:lpstr>
      <vt:lpstr>3CTN’s Recruitment Initiatives</vt:lpstr>
      <vt:lpstr>Ask Me Campaign Tools</vt:lpstr>
      <vt:lpstr>Ask Me Campaign - Procedure</vt:lpstr>
      <vt:lpstr>ItStartsWithMe.ca/CaCommenceAvecMoi.ca</vt:lpstr>
      <vt:lpstr>ItStartsWithMe.ca/CaCommenceAvecMoi.ca</vt:lpstr>
      <vt:lpstr>Local Websites, Contacts or Resources for Patients</vt:lpstr>
      <vt:lpstr>Metrics</vt:lpstr>
      <vt:lpstr>‘Ask Me’ Campaign – Reminders &amp; Other Considerations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Diana Kato</cp:lastModifiedBy>
  <cp:revision>142</cp:revision>
  <dcterms:created xsi:type="dcterms:W3CDTF">2010-04-12T23:12:02Z</dcterms:created>
  <dcterms:modified xsi:type="dcterms:W3CDTF">2019-05-06T15:44:20Z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